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61" r:id="rId1"/>
  </p:sldMasterIdLst>
  <p:notesMasterIdLst>
    <p:notesMasterId r:id="rId19"/>
  </p:notesMasterIdLst>
  <p:sldIdLst>
    <p:sldId id="309" r:id="rId2"/>
    <p:sldId id="341" r:id="rId3"/>
    <p:sldId id="349" r:id="rId4"/>
    <p:sldId id="356" r:id="rId5"/>
    <p:sldId id="342" r:id="rId6"/>
    <p:sldId id="355" r:id="rId7"/>
    <p:sldId id="343" r:id="rId8"/>
    <p:sldId id="345" r:id="rId9"/>
    <p:sldId id="344" r:id="rId10"/>
    <p:sldId id="346" r:id="rId11"/>
    <p:sldId id="347" r:id="rId12"/>
    <p:sldId id="353" r:id="rId13"/>
    <p:sldId id="357" r:id="rId14"/>
    <p:sldId id="354" r:id="rId15"/>
    <p:sldId id="285" r:id="rId16"/>
    <p:sldId id="351" r:id="rId17"/>
    <p:sldId id="352" r:id="rId18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FFFF00"/>
    <a:srgbClr val="CCFF66"/>
    <a:srgbClr val="99FF66"/>
    <a:srgbClr val="33CC33"/>
    <a:srgbClr val="99FF33"/>
    <a:srgbClr val="00CC00"/>
    <a:srgbClr val="339933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Tamni stil 1 - Isticanj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89114" autoAdjust="0"/>
  </p:normalViewPr>
  <p:slideViewPr>
    <p:cSldViewPr showGuides="1">
      <p:cViewPr>
        <p:scale>
          <a:sx n="68" d="100"/>
          <a:sy n="68" d="100"/>
        </p:scale>
        <p:origin x="-576" y="5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239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7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 smtClean="0"/>
              <a:t>Kliknite da biste uredili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</a:p>
        </p:txBody>
      </p:sp>
      <p:sp>
        <p:nvSpPr>
          <p:cNvPr id="137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37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DF30A98-C4A0-4E52-AB71-EEB1FAF8BAD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0250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726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9707028-1A16-4FA8-B5D4-0CAC0D27C665}" type="slidenum">
              <a:rPr lang="hr-HR" smtClean="0">
                <a:solidFill>
                  <a:srgbClr val="000000"/>
                </a:solidFill>
              </a:rPr>
              <a:pPr eaLnBrk="1" hangingPunct="1"/>
              <a:t>1</a:t>
            </a:fld>
            <a:endParaRPr lang="hr-HR" smtClean="0">
              <a:solidFill>
                <a:srgbClr val="000000"/>
              </a:solidFill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014BC6D-DC8F-4107-B96C-0F8460B4E8A0}" type="slidenum">
              <a:rPr lang="hr-HR" smtClean="0"/>
              <a:pPr eaLnBrk="1" hangingPunct="1"/>
              <a:t>15</a:t>
            </a:fld>
            <a:endParaRPr lang="hr-HR" smtClean="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9707028-1A16-4FA8-B5D4-0CAC0D27C665}" type="slidenum">
              <a:rPr lang="hr-HR" smtClean="0">
                <a:solidFill>
                  <a:srgbClr val="000000"/>
                </a:solidFill>
              </a:rPr>
              <a:pPr eaLnBrk="1" hangingPunct="1"/>
              <a:t>17</a:t>
            </a:fld>
            <a:endParaRPr lang="hr-HR" smtClean="0">
              <a:solidFill>
                <a:srgbClr val="000000"/>
              </a:solidFill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E7006C-7E2D-44B5-9E90-0886DB569F68}" type="datetime9">
              <a:rPr lang="hr-HR" smtClean="0"/>
              <a:pPr>
                <a:defRPr/>
              </a:pPr>
              <a:t>12.9.2012. 13:05:12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E496D3-BBAB-4263-AE81-90507DDF7A1C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98CDA9-1C31-4077-AA30-9A978475CCF4}" type="datetime9">
              <a:rPr lang="hr-HR" smtClean="0"/>
              <a:pPr>
                <a:defRPr/>
              </a:pPr>
              <a:t>12.9.2012. 13:05:12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35D591-9F27-4D6B-A9BD-C21B1FA10C3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A40BF6-32BC-42ED-AED2-FF70AE327C29}" type="datetime9">
              <a:rPr lang="hr-HR" smtClean="0"/>
              <a:pPr>
                <a:defRPr/>
              </a:pPr>
              <a:t>12.9.2012. 13:05:12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49EFE-CFD9-4E58-B42D-3F00C3D456AE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Naslov i sadržaj iznad tek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06E8B-2789-4640-9046-0376F6BDBF5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18988-FAC1-42EE-9757-ACB703F74C22}" type="datetime9">
              <a:rPr lang="hr-HR"/>
              <a:pPr>
                <a:defRPr/>
              </a:pPr>
              <a:t>12.9.2012. 13:05:12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955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slov, tekst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A7146-D9D9-4FE2-BFD3-12D7A88CB54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34586-90F4-4C64-98CB-3E14A4D66FB8}" type="datetime9">
              <a:rPr lang="hr-HR"/>
              <a:pPr>
                <a:defRPr/>
              </a:pPr>
              <a:t>12.9.2012. 13:05:12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143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C1F0B3-B2E2-4504-908D-F43D40C22C90}" type="datetime9">
              <a:rPr lang="hr-HR" smtClean="0"/>
              <a:pPr>
                <a:defRPr/>
              </a:pPr>
              <a:t>12.9.2012. 13:05:12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D249A4-5E31-4614-B66A-AB577DAC7AA3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10C712-82D7-4160-9951-6D0F8240310D}" type="datetime9">
              <a:rPr lang="hr-HR" smtClean="0"/>
              <a:pPr>
                <a:defRPr/>
              </a:pPr>
              <a:t>12.9.2012. 13:05:12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B9C187-4C45-49DD-A975-5B16CC379405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815DC7-3503-4D58-8872-1AE477724209}" type="datetime9">
              <a:rPr lang="hr-HR" smtClean="0"/>
              <a:pPr>
                <a:defRPr/>
              </a:pPr>
              <a:t>12.9.2012. 13:05:12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EAE349-063C-426B-A5DA-6EE7043D29D1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FA5413-1F7D-4DC3-B8EB-F5B6F5DBE352}" type="datetime9">
              <a:rPr lang="hr-HR" smtClean="0"/>
              <a:pPr>
                <a:defRPr/>
              </a:pPr>
              <a:t>12.9.2012. 13:05:12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E4AB3D-6958-4EE3-8C0D-A96093F556C1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F3876E-42A1-4E1F-867F-1F7C610BED62}" type="datetime9">
              <a:rPr lang="hr-HR" smtClean="0"/>
              <a:pPr>
                <a:defRPr/>
              </a:pPr>
              <a:t>12.9.2012. 13:05:12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C79CC-E30E-41BE-B941-2C9E08A385C7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148256-3300-40CE-9041-8B4FAC16F7EA}" type="datetime9">
              <a:rPr lang="hr-HR" smtClean="0"/>
              <a:pPr>
                <a:defRPr/>
              </a:pPr>
              <a:t>12.9.2012. 13:05:12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F452A-B0F9-4403-ADA7-5BB8A35A35CC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C1E040-2870-467E-8695-3A5740E8353C}" type="datetime9">
              <a:rPr lang="hr-HR" smtClean="0"/>
              <a:pPr>
                <a:defRPr/>
              </a:pPr>
              <a:t>12.9.2012. 13:05:12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8260D-B39D-4C24-AB88-282A4FDB6F83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53D972-D33A-4A08-81ED-23777BA13DA5}" type="datetime9">
              <a:rPr lang="hr-HR" smtClean="0"/>
              <a:pPr>
                <a:defRPr/>
              </a:pPr>
              <a:t>12.9.2012. 13:05:12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BEA2A-67C2-41D2-AA69-549B65FD0F75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8DEF5E-852D-4AF4-AD0C-9CCC6117C82E}" type="datetime9">
              <a:rPr lang="hr-HR" smtClean="0"/>
              <a:pPr>
                <a:defRPr/>
              </a:pPr>
              <a:t>12.9.2012. 13:05:12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25BFB9BD-93E1-46D0-A8ED-F44D0D5978EB}" type="slidenum">
              <a:rPr lang="hr-HR" smtClean="0"/>
              <a:pPr>
                <a:defRPr/>
              </a:pPr>
              <a:t>‹#›</a:t>
            </a:fld>
            <a:endParaRPr lang="hr-HR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2" r:id="rId1"/>
    <p:sldLayoutId id="2147484763" r:id="rId2"/>
    <p:sldLayoutId id="2147484764" r:id="rId3"/>
    <p:sldLayoutId id="2147484765" r:id="rId4"/>
    <p:sldLayoutId id="2147484766" r:id="rId5"/>
    <p:sldLayoutId id="2147484767" r:id="rId6"/>
    <p:sldLayoutId id="2147484768" r:id="rId7"/>
    <p:sldLayoutId id="2147484769" r:id="rId8"/>
    <p:sldLayoutId id="2147484770" r:id="rId9"/>
    <p:sldLayoutId id="2147484771" r:id="rId10"/>
    <p:sldLayoutId id="2147484772" r:id="rId11"/>
    <p:sldLayoutId id="2147484773" r:id="rId12"/>
    <p:sldLayoutId id="2147484775" r:id="rId13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ztk.h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hztk@hztk.hr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32" y="457200"/>
            <a:ext cx="8893168" cy="168340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sz="60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Monotype Corsiva" pitchFamily="66" charset="0"/>
              </a:rPr>
              <a:t>TERENSKA NASTAVA 2012./2013.</a:t>
            </a:r>
            <a:endParaRPr lang="hr-HR" sz="6000" b="1" dirty="0">
              <a:solidFill>
                <a:schemeClr val="tx2">
                  <a:lumMod val="90000"/>
                  <a:lumOff val="1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61963" y="5516563"/>
            <a:ext cx="8218487" cy="576262"/>
          </a:xfrm>
        </p:spPr>
        <p:txBody>
          <a:bodyPr>
            <a:noAutofit/>
          </a:bodyPr>
          <a:lstStyle/>
          <a:p>
            <a:pPr marL="365716" indent="-256001" algn="ct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hr-HR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NACIONALNI CENTAR TEHNIČKE </a:t>
            </a:r>
            <a:r>
              <a:rPr lang="hr-HR" sz="32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KULTURE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3780" y="2348880"/>
            <a:ext cx="3936439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like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92696"/>
            <a:ext cx="3759256" cy="2819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zervirano mjesto teksta 6"/>
          <p:cNvSpPr>
            <a:spLocks noGrp="1"/>
          </p:cNvSpPr>
          <p:nvPr>
            <p:ph type="body" sz="half" idx="2"/>
          </p:nvPr>
        </p:nvSpPr>
        <p:spPr>
          <a:xfrm>
            <a:off x="827584" y="5445224"/>
            <a:ext cx="7391400" cy="648072"/>
          </a:xfrm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latin typeface="Monotype Corsiva" pitchFamily="66" charset="0"/>
              </a:rPr>
              <a:t>OBRADA PLASTIKE</a:t>
            </a:r>
            <a:endParaRPr lang="hr-HR" sz="3600" b="1" dirty="0"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2708919"/>
            <a:ext cx="3831264" cy="2500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3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like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64704"/>
            <a:ext cx="3884632" cy="2591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zervirano mjesto teksta 6"/>
          <p:cNvSpPr>
            <a:spLocks noGrp="1"/>
          </p:cNvSpPr>
          <p:nvPr>
            <p:ph type="body" sz="half" idx="2"/>
          </p:nvPr>
        </p:nvSpPr>
        <p:spPr>
          <a:xfrm>
            <a:off x="611560" y="5733256"/>
            <a:ext cx="7776864" cy="50405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hr-HR" sz="3600" b="1" dirty="0" smtClean="0">
                <a:latin typeface="Monotype Corsiva" pitchFamily="66" charset="0"/>
              </a:rPr>
              <a:t>ELEKTRONIKA, ELEKTROTEHIKA, ROBOTIKA</a:t>
            </a:r>
            <a:endParaRPr lang="hr-HR" sz="3600" b="1" dirty="0"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2576639"/>
            <a:ext cx="3510874" cy="2633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14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like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115" y="1124744"/>
            <a:ext cx="5931770" cy="3954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zervirano mjesto teksta 6"/>
          <p:cNvSpPr>
            <a:spLocks noGrp="1"/>
          </p:cNvSpPr>
          <p:nvPr>
            <p:ph type="body" sz="half" idx="2"/>
          </p:nvPr>
        </p:nvSpPr>
        <p:spPr>
          <a:xfrm>
            <a:off x="827584" y="5445224"/>
            <a:ext cx="7391400" cy="648072"/>
          </a:xfrm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latin typeface="Monotype Corsiva" pitchFamily="66" charset="0"/>
              </a:rPr>
              <a:t>KREATIVNA RADIONICA</a:t>
            </a:r>
            <a:endParaRPr lang="hr-HR" sz="36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70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like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658" y="1052736"/>
            <a:ext cx="5272684" cy="3954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zervirano mjesto teksta 6"/>
          <p:cNvSpPr>
            <a:spLocks noGrp="1"/>
          </p:cNvSpPr>
          <p:nvPr>
            <p:ph type="body" sz="half" idx="2"/>
          </p:nvPr>
        </p:nvSpPr>
        <p:spPr>
          <a:xfrm>
            <a:off x="827584" y="5445224"/>
            <a:ext cx="7391400" cy="648072"/>
          </a:xfrm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latin typeface="Monotype Corsiva" pitchFamily="66" charset="0"/>
              </a:rPr>
              <a:t>KREATIVNA RADIONICA</a:t>
            </a:r>
            <a:endParaRPr lang="hr-HR" sz="36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59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like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908720"/>
            <a:ext cx="4228573" cy="4344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zervirano mjesto teksta 6"/>
          <p:cNvSpPr>
            <a:spLocks noGrp="1"/>
          </p:cNvSpPr>
          <p:nvPr>
            <p:ph type="body" sz="half" idx="2"/>
          </p:nvPr>
        </p:nvSpPr>
        <p:spPr>
          <a:xfrm>
            <a:off x="827584" y="5445224"/>
            <a:ext cx="7391400" cy="648072"/>
          </a:xfrm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latin typeface="Monotype Corsiva" pitchFamily="66" charset="0"/>
              </a:rPr>
              <a:t>KREATIVNA RADIONICA</a:t>
            </a:r>
            <a:endParaRPr lang="hr-HR" sz="36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88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27584"/>
          </a:xfrm>
        </p:spPr>
        <p:txBody>
          <a:bodyPr/>
          <a:lstStyle/>
          <a:p>
            <a:pPr algn="ctr">
              <a:defRPr/>
            </a:pPr>
            <a:r>
              <a:rPr lang="hr-HR" sz="49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Monotype Corsiva" pitchFamily="66" charset="0"/>
              </a:rPr>
              <a:t>INFORMACIJE:</a:t>
            </a:r>
            <a:endParaRPr lang="hr-H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00213"/>
            <a:ext cx="8291513" cy="4392612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hr-HR" sz="2800" dirty="0" smtClean="0">
                <a:latin typeface="Bookman Old Style" pitchFamily="18" charset="0"/>
              </a:rPr>
              <a:t>HRVATSKA ZAJEDNICA TEHNIČKE KULTURE</a:t>
            </a:r>
          </a:p>
          <a:p>
            <a:pPr lvl="2" algn="just" eaLnBrk="1" hangingPunct="1"/>
            <a:r>
              <a:rPr lang="hr-HR" sz="2800" dirty="0" smtClean="0">
                <a:latin typeface="Bookman Old Style" pitchFamily="18" charset="0"/>
              </a:rPr>
              <a:t>DALMATINSKA 12, ZAGREB</a:t>
            </a:r>
          </a:p>
          <a:p>
            <a:pPr lvl="2" algn="just" eaLnBrk="1" hangingPunct="1"/>
            <a:r>
              <a:rPr lang="hr-HR" sz="2800" dirty="0" smtClean="0">
                <a:latin typeface="Bookman Old Style" pitchFamily="18" charset="0"/>
              </a:rPr>
              <a:t>01/48 </a:t>
            </a:r>
            <a:r>
              <a:rPr lang="hr-HR" sz="2800" dirty="0" err="1" smtClean="0">
                <a:latin typeface="Bookman Old Style" pitchFamily="18" charset="0"/>
              </a:rPr>
              <a:t>48</a:t>
            </a:r>
            <a:r>
              <a:rPr lang="hr-HR" sz="2800" dirty="0" smtClean="0">
                <a:latin typeface="Bookman Old Style" pitchFamily="18" charset="0"/>
              </a:rPr>
              <a:t> 760</a:t>
            </a:r>
          </a:p>
          <a:p>
            <a:pPr lvl="2" algn="just" eaLnBrk="1" hangingPunct="1"/>
            <a:r>
              <a:rPr lang="hr-HR" sz="2800" dirty="0" smtClean="0">
                <a:latin typeface="Bookman Old Style" pitchFamily="18" charset="0"/>
                <a:hlinkClick r:id="rId3"/>
              </a:rPr>
              <a:t>www.hztk.hr</a:t>
            </a:r>
            <a:endParaRPr lang="hr-HR" sz="2800" dirty="0" smtClean="0">
              <a:latin typeface="Bookman Old Style" pitchFamily="18" charset="0"/>
            </a:endParaRPr>
          </a:p>
          <a:p>
            <a:pPr lvl="2" algn="just" eaLnBrk="1" hangingPunct="1"/>
            <a:r>
              <a:rPr lang="hr-HR" sz="2800" dirty="0" smtClean="0">
                <a:latin typeface="Bookman Old Style" pitchFamily="18" charset="0"/>
              </a:rPr>
              <a:t>e– pošta: </a:t>
            </a:r>
            <a:r>
              <a:rPr lang="hr-HR" sz="2800" dirty="0" err="1" smtClean="0">
                <a:latin typeface="Bookman Old Style" pitchFamily="18" charset="0"/>
                <a:hlinkClick r:id="rId4"/>
              </a:rPr>
              <a:t>hztk</a:t>
            </a:r>
            <a:r>
              <a:rPr lang="hr-HR" sz="2800" dirty="0" smtClean="0">
                <a:latin typeface="Bookman Old Style" pitchFamily="18" charset="0"/>
                <a:hlinkClick r:id="rId4"/>
              </a:rPr>
              <a:t>@</a:t>
            </a:r>
            <a:r>
              <a:rPr lang="hr-HR" sz="2800" dirty="0" err="1" smtClean="0">
                <a:latin typeface="Bookman Old Style" pitchFamily="18" charset="0"/>
                <a:hlinkClick r:id="rId4"/>
              </a:rPr>
              <a:t>hztk.hr</a:t>
            </a:r>
            <a:endParaRPr lang="hr-HR" sz="2800" dirty="0" smtClean="0">
              <a:latin typeface="Bookman Old Style" pitchFamily="18" charset="0"/>
            </a:endParaRPr>
          </a:p>
          <a:p>
            <a:pPr eaLnBrk="1" hangingPunct="1"/>
            <a:r>
              <a:rPr lang="hr-HR" sz="2800" dirty="0" smtClean="0">
                <a:latin typeface="Bookman Old Style" pitchFamily="18" charset="0"/>
              </a:rPr>
              <a:t>NACIONALNI CENTAR TEHNIČKE KULTURE</a:t>
            </a:r>
          </a:p>
          <a:p>
            <a:pPr lvl="2" algn="just" eaLnBrk="1" hangingPunct="1"/>
            <a:r>
              <a:rPr lang="hr-HR" sz="2800" dirty="0" smtClean="0">
                <a:latin typeface="Bookman Old Style" pitchFamily="18" charset="0"/>
              </a:rPr>
              <a:t>STROSSMAYEROVA 32, KRALJEVICA</a:t>
            </a:r>
          </a:p>
          <a:p>
            <a:pPr lvl="2" algn="just" eaLnBrk="1" hangingPunct="1"/>
            <a:r>
              <a:rPr lang="hr-HR" sz="2800" dirty="0" smtClean="0">
                <a:latin typeface="Bookman Old Style" pitchFamily="18" charset="0"/>
              </a:rPr>
              <a:t>051/282-418   091/465-6771</a:t>
            </a:r>
          </a:p>
          <a:p>
            <a:pPr lvl="2" algn="just" eaLnBrk="1" hangingPunct="1"/>
            <a:r>
              <a:rPr lang="hr-HR" sz="2800" b="1" dirty="0" err="1" smtClean="0">
                <a:latin typeface="Bookman Old Style" pitchFamily="18" charset="0"/>
              </a:rPr>
              <a:t>biljana.trifunovic</a:t>
            </a:r>
            <a:r>
              <a:rPr lang="hr-HR" sz="2800" b="1" dirty="0" smtClean="0">
                <a:latin typeface="Bookman Old Style" pitchFamily="18" charset="0"/>
              </a:rPr>
              <a:t>@</a:t>
            </a:r>
            <a:r>
              <a:rPr lang="hr-HR" sz="2800" b="1" dirty="0" err="1" smtClean="0">
                <a:latin typeface="Bookman Old Style" pitchFamily="18" charset="0"/>
              </a:rPr>
              <a:t>hztk.hr</a:t>
            </a:r>
            <a:endParaRPr lang="hr-HR" sz="2800" b="1" dirty="0" smtClean="0">
              <a:latin typeface="Bookman Old Styl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/>
      <p:bldP spid="1259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like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64938"/>
            <a:ext cx="6821637" cy="3533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zervirano mjesto teksta 6"/>
          <p:cNvSpPr>
            <a:spLocks noGrp="1"/>
          </p:cNvSpPr>
          <p:nvPr>
            <p:ph type="body" sz="half" idx="2"/>
          </p:nvPr>
        </p:nvSpPr>
        <p:spPr>
          <a:xfrm>
            <a:off x="827584" y="5445224"/>
            <a:ext cx="7391400" cy="648072"/>
          </a:xfrm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latin typeface="Monotype Corsiva" pitchFamily="66" charset="0"/>
              </a:rPr>
              <a:t>FACEBOOK</a:t>
            </a:r>
            <a:endParaRPr lang="hr-HR" sz="36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91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2699792" y="4581128"/>
            <a:ext cx="5616624" cy="1511697"/>
          </a:xfrm>
        </p:spPr>
        <p:txBody>
          <a:bodyPr>
            <a:noAutofit/>
          </a:bodyPr>
          <a:lstStyle/>
          <a:p>
            <a:pPr marL="365716" indent="-256001" algn="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BILJANA TRIFUNOVIĆ, prof.</a:t>
            </a:r>
          </a:p>
          <a:p>
            <a:pPr marL="365716" indent="-256001" algn="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hr-HR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Voditeljica NCTK-e</a:t>
            </a:r>
          </a:p>
          <a:p>
            <a:pPr marL="365716" indent="-256001" algn="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hr-HR" sz="2200" b="1" dirty="0" err="1" smtClean="0">
                <a:solidFill>
                  <a:srgbClr val="0000FF"/>
                </a:solidFill>
                <a:latin typeface="Bookman Old Style" pitchFamily="18" charset="0"/>
              </a:rPr>
              <a:t>biljana.trifunovic</a:t>
            </a:r>
            <a:r>
              <a:rPr lang="hr-HR" sz="2200" b="1" dirty="0" smtClean="0">
                <a:solidFill>
                  <a:srgbClr val="0000FF"/>
                </a:solidFill>
                <a:latin typeface="Bookman Old Style" pitchFamily="18" charset="0"/>
              </a:rPr>
              <a:t>@</a:t>
            </a:r>
            <a:r>
              <a:rPr lang="hr-HR" sz="2200" b="1" dirty="0" err="1" smtClean="0">
                <a:solidFill>
                  <a:srgbClr val="0000FF"/>
                </a:solidFill>
                <a:latin typeface="Bookman Old Style" pitchFamily="18" charset="0"/>
              </a:rPr>
              <a:t>hztk.hr</a:t>
            </a:r>
            <a:endParaRPr lang="hr-HR" sz="22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556792"/>
            <a:ext cx="2699717" cy="2529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512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>
                <a:latin typeface="Monotype Corsiva" pitchFamily="66" charset="0"/>
              </a:rPr>
              <a:t/>
            </a:r>
            <a:br>
              <a:rPr lang="hr-HR" dirty="0" smtClean="0">
                <a:latin typeface="Monotype Corsiva" pitchFamily="66" charset="0"/>
              </a:rPr>
            </a:br>
            <a:r>
              <a:rPr lang="hr-HR" dirty="0">
                <a:latin typeface="Monotype Corsiva" pitchFamily="66" charset="0"/>
              </a:rPr>
              <a:t/>
            </a:r>
            <a:br>
              <a:rPr lang="hr-HR" dirty="0">
                <a:latin typeface="Monotype Corsiva" pitchFamily="66" charset="0"/>
              </a:rPr>
            </a:br>
            <a:r>
              <a:rPr lang="hr-HR" dirty="0" smtClean="0">
                <a:latin typeface="Monotype Corsiva" pitchFamily="66" charset="0"/>
              </a:rPr>
              <a:t/>
            </a:r>
            <a:br>
              <a:rPr lang="hr-HR" dirty="0" smtClean="0">
                <a:latin typeface="Monotype Corsiva" pitchFamily="66" charset="0"/>
              </a:rPr>
            </a:br>
            <a:r>
              <a:rPr lang="hr-HR" b="1" dirty="0" smtClean="0">
                <a:latin typeface="Monotype Corsiva" pitchFamily="66" charset="0"/>
              </a:rPr>
              <a:t>TERENSKA NASTAVA</a:t>
            </a:r>
            <a:endParaRPr lang="hr-HR" b="1" dirty="0">
              <a:latin typeface="Monotype Corsiva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8229600" cy="4392488"/>
          </a:xfrm>
        </p:spPr>
        <p:txBody>
          <a:bodyPr/>
          <a:lstStyle/>
          <a:p>
            <a:pPr marL="0" indent="0">
              <a:buNone/>
            </a:pPr>
            <a:endParaRPr lang="hr-HR" dirty="0" smtClean="0">
              <a:latin typeface="Bookman Old Style" pitchFamily="18" charset="0"/>
            </a:endParaRPr>
          </a:p>
          <a:p>
            <a:r>
              <a:rPr lang="hr-HR" dirty="0" smtClean="0">
                <a:latin typeface="Bookman Old Style" pitchFamily="18" charset="0"/>
              </a:rPr>
              <a:t>rujan - lipanj</a:t>
            </a:r>
            <a:endParaRPr lang="hr-HR" dirty="0">
              <a:latin typeface="Bookman Old Style" pitchFamily="18" charset="0"/>
            </a:endParaRPr>
          </a:p>
          <a:p>
            <a:r>
              <a:rPr lang="hr-HR" dirty="0" smtClean="0">
                <a:latin typeface="Bookman Old Style" pitchFamily="18" charset="0"/>
              </a:rPr>
              <a:t>jednodnevna</a:t>
            </a:r>
          </a:p>
          <a:p>
            <a:r>
              <a:rPr lang="hr-HR" dirty="0" smtClean="0">
                <a:latin typeface="Bookman Old Style" pitchFamily="18" charset="0"/>
              </a:rPr>
              <a:t>višednevna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83472"/>
            <a:ext cx="3048245" cy="4149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006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>
                <a:latin typeface="Monotype Corsiva" pitchFamily="66" charset="0"/>
              </a:rPr>
              <a:t/>
            </a:r>
            <a:br>
              <a:rPr lang="hr-HR" dirty="0" smtClean="0">
                <a:latin typeface="Monotype Corsiva" pitchFamily="66" charset="0"/>
              </a:rPr>
            </a:br>
            <a:r>
              <a:rPr lang="hr-HR" dirty="0">
                <a:latin typeface="Monotype Corsiva" pitchFamily="66" charset="0"/>
              </a:rPr>
              <a:t/>
            </a:r>
            <a:br>
              <a:rPr lang="hr-HR" dirty="0">
                <a:latin typeface="Monotype Corsiva" pitchFamily="66" charset="0"/>
              </a:rPr>
            </a:br>
            <a:r>
              <a:rPr lang="hr-HR" dirty="0" smtClean="0">
                <a:latin typeface="Monotype Corsiva" pitchFamily="66" charset="0"/>
              </a:rPr>
              <a:t/>
            </a:r>
            <a:br>
              <a:rPr lang="hr-HR" dirty="0" smtClean="0">
                <a:latin typeface="Monotype Corsiva" pitchFamily="66" charset="0"/>
              </a:rPr>
            </a:br>
            <a:r>
              <a:rPr lang="hr-HR" b="1" dirty="0" smtClean="0">
                <a:latin typeface="Monotype Corsiva" pitchFamily="66" charset="0"/>
              </a:rPr>
              <a:t>TERENSKA NASTAVA</a:t>
            </a:r>
            <a:endParaRPr lang="hr-HR" b="1" dirty="0">
              <a:latin typeface="Monotype Corsiva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8229600" cy="4392488"/>
          </a:xfrm>
        </p:spPr>
        <p:txBody>
          <a:bodyPr/>
          <a:lstStyle/>
          <a:p>
            <a:pPr marL="0" indent="0">
              <a:buNone/>
            </a:pPr>
            <a:r>
              <a:rPr lang="hr-HR" b="1" dirty="0" smtClean="0"/>
              <a:t>Višednevni aranžmani:</a:t>
            </a:r>
          </a:p>
          <a:p>
            <a:pPr marL="0" indent="0">
              <a:buNone/>
            </a:pPr>
            <a:endParaRPr lang="hr-HR" b="1" dirty="0" smtClean="0"/>
          </a:p>
          <a:p>
            <a:r>
              <a:rPr lang="hr-HR" i="1" dirty="0" smtClean="0">
                <a:latin typeface="Bookman Old Style" pitchFamily="18" charset="0"/>
              </a:rPr>
              <a:t>PUTOVIMA HRVATSKE PISMENOSTI</a:t>
            </a:r>
            <a:endParaRPr lang="hr-HR" i="1" dirty="0">
              <a:latin typeface="Bookman Old Style" pitchFamily="18" charset="0"/>
            </a:endParaRPr>
          </a:p>
          <a:p>
            <a:r>
              <a:rPr lang="hr-HR" i="1" dirty="0" smtClean="0">
                <a:latin typeface="Bookman Old Style" pitchFamily="18" charset="0"/>
              </a:rPr>
              <a:t>MALA RIJEČKA KRPICA</a:t>
            </a:r>
          </a:p>
          <a:p>
            <a:r>
              <a:rPr lang="hr-HR" i="1" dirty="0" smtClean="0">
                <a:latin typeface="Bookman Old Style" pitchFamily="18" charset="0"/>
              </a:rPr>
              <a:t>VELIKA RIJEČKA KRPICA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388534"/>
            <a:ext cx="1917683" cy="2610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655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>
                <a:latin typeface="Monotype Corsiva" pitchFamily="66" charset="0"/>
              </a:rPr>
              <a:t/>
            </a:r>
            <a:br>
              <a:rPr lang="hr-HR" dirty="0" smtClean="0">
                <a:latin typeface="Monotype Corsiva" pitchFamily="66" charset="0"/>
              </a:rPr>
            </a:br>
            <a:r>
              <a:rPr lang="hr-HR" dirty="0">
                <a:latin typeface="Monotype Corsiva" pitchFamily="66" charset="0"/>
              </a:rPr>
              <a:t/>
            </a:r>
            <a:br>
              <a:rPr lang="hr-HR" dirty="0">
                <a:latin typeface="Monotype Corsiva" pitchFamily="66" charset="0"/>
              </a:rPr>
            </a:br>
            <a:r>
              <a:rPr lang="hr-HR" dirty="0" smtClean="0">
                <a:latin typeface="Monotype Corsiva" pitchFamily="66" charset="0"/>
              </a:rPr>
              <a:t/>
            </a:r>
            <a:br>
              <a:rPr lang="hr-HR" dirty="0" smtClean="0">
                <a:latin typeface="Monotype Corsiva" pitchFamily="66" charset="0"/>
              </a:rPr>
            </a:br>
            <a:r>
              <a:rPr lang="hr-HR" b="1" dirty="0" smtClean="0">
                <a:latin typeface="Monotype Corsiva" pitchFamily="66" charset="0"/>
              </a:rPr>
              <a:t>TERENSKA NASTAVA</a:t>
            </a:r>
            <a:endParaRPr lang="hr-HR" b="1" dirty="0">
              <a:latin typeface="Monotype Corsiva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8229600" cy="43924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hr-HR" b="1" dirty="0" smtClean="0"/>
          </a:p>
          <a:p>
            <a:pPr marL="0" indent="0">
              <a:buNone/>
            </a:pPr>
            <a:endParaRPr lang="hr-HR" b="1" dirty="0"/>
          </a:p>
          <a:p>
            <a:pPr marL="0" indent="0">
              <a:buNone/>
            </a:pPr>
            <a:r>
              <a:rPr lang="hr-HR" b="1" dirty="0" smtClean="0"/>
              <a:t>Jednodnevna nastava:</a:t>
            </a:r>
          </a:p>
          <a:p>
            <a:pPr marL="0" indent="0">
              <a:buNone/>
            </a:pPr>
            <a:endParaRPr lang="hr-HR" b="1" dirty="0" smtClean="0"/>
          </a:p>
          <a:p>
            <a:r>
              <a:rPr lang="hr-HR" i="1" dirty="0" smtClean="0">
                <a:latin typeface="Bookman Old Style" pitchFamily="18" charset="0"/>
              </a:rPr>
              <a:t>Modelarstvo</a:t>
            </a:r>
          </a:p>
          <a:p>
            <a:r>
              <a:rPr lang="hr-HR" i="1" dirty="0" smtClean="0">
                <a:latin typeface="Bookman Old Style" pitchFamily="18" charset="0"/>
              </a:rPr>
              <a:t>Obrada materijala</a:t>
            </a:r>
          </a:p>
          <a:p>
            <a:r>
              <a:rPr lang="hr-HR" i="1" dirty="0" smtClean="0">
                <a:latin typeface="Bookman Old Style" pitchFamily="18" charset="0"/>
              </a:rPr>
              <a:t>Strojarstvo</a:t>
            </a:r>
          </a:p>
          <a:p>
            <a:r>
              <a:rPr lang="hr-HR" i="1" dirty="0" smtClean="0">
                <a:latin typeface="Bookman Old Style" pitchFamily="18" charset="0"/>
              </a:rPr>
              <a:t>Robotika</a:t>
            </a:r>
          </a:p>
          <a:p>
            <a:r>
              <a:rPr lang="hr-HR" i="1" dirty="0" smtClean="0">
                <a:latin typeface="Bookman Old Style" pitchFamily="18" charset="0"/>
              </a:rPr>
              <a:t>Elektronika/elektrotehnika</a:t>
            </a:r>
          </a:p>
          <a:p>
            <a:r>
              <a:rPr lang="hr-HR" i="1" dirty="0" smtClean="0">
                <a:latin typeface="Bookman Old Style" pitchFamily="18" charset="0"/>
              </a:rPr>
              <a:t>Kreativna radionica</a:t>
            </a:r>
          </a:p>
          <a:p>
            <a:endParaRPr lang="hr-HR" i="1" dirty="0" smtClean="0">
              <a:latin typeface="Bookman Old Style" pitchFamily="18" charset="0"/>
            </a:endParaRP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405563"/>
            <a:ext cx="1917683" cy="2610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02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like 5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6" t="10670" r="9763" b="10123"/>
          <a:stretch/>
        </p:blipFill>
        <p:spPr>
          <a:xfrm>
            <a:off x="1835696" y="548680"/>
            <a:ext cx="5472608" cy="4699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zervirano mjesto teksta 6"/>
          <p:cNvSpPr>
            <a:spLocks noGrp="1"/>
          </p:cNvSpPr>
          <p:nvPr>
            <p:ph type="body" sz="half" idx="2"/>
          </p:nvPr>
        </p:nvSpPr>
        <p:spPr>
          <a:xfrm>
            <a:off x="827584" y="5445224"/>
            <a:ext cx="7391400" cy="648072"/>
          </a:xfrm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latin typeface="Monotype Corsiva" pitchFamily="66" charset="0"/>
              </a:rPr>
              <a:t>OBRADA DRVA</a:t>
            </a:r>
            <a:endParaRPr lang="hr-HR" sz="36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0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like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846308"/>
            <a:ext cx="5472608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zervirano mjesto teksta 6"/>
          <p:cNvSpPr>
            <a:spLocks noGrp="1"/>
          </p:cNvSpPr>
          <p:nvPr>
            <p:ph type="body" sz="half" idx="2"/>
          </p:nvPr>
        </p:nvSpPr>
        <p:spPr>
          <a:xfrm>
            <a:off x="827584" y="5445224"/>
            <a:ext cx="7391400" cy="648072"/>
          </a:xfrm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latin typeface="Monotype Corsiva" pitchFamily="66" charset="0"/>
              </a:rPr>
              <a:t>OBRADA DRVA</a:t>
            </a:r>
            <a:endParaRPr lang="hr-HR" sz="36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14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like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836712"/>
            <a:ext cx="6173565" cy="4446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zervirano mjesto teksta 6"/>
          <p:cNvSpPr>
            <a:spLocks noGrp="1"/>
          </p:cNvSpPr>
          <p:nvPr>
            <p:ph type="body" sz="half" idx="2"/>
          </p:nvPr>
        </p:nvSpPr>
        <p:spPr>
          <a:xfrm>
            <a:off x="827584" y="5445224"/>
            <a:ext cx="7391400" cy="648072"/>
          </a:xfrm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latin typeface="Monotype Corsiva" pitchFamily="66" charset="0"/>
              </a:rPr>
              <a:t>OBRADA DRVA</a:t>
            </a:r>
            <a:endParaRPr lang="hr-HR" sz="36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27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like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6752"/>
            <a:ext cx="6821637" cy="3669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zervirano mjesto teksta 6"/>
          <p:cNvSpPr>
            <a:spLocks noGrp="1"/>
          </p:cNvSpPr>
          <p:nvPr>
            <p:ph type="body" sz="half" idx="2"/>
          </p:nvPr>
        </p:nvSpPr>
        <p:spPr>
          <a:xfrm>
            <a:off x="827584" y="5445224"/>
            <a:ext cx="7391400" cy="648072"/>
          </a:xfrm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latin typeface="Monotype Corsiva" pitchFamily="66" charset="0"/>
              </a:rPr>
              <a:t>OBRADA DRVA</a:t>
            </a:r>
            <a:endParaRPr lang="hr-HR" sz="36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52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like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64704"/>
            <a:ext cx="2964596" cy="4446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zervirano mjesto teksta 6"/>
          <p:cNvSpPr>
            <a:spLocks noGrp="1"/>
          </p:cNvSpPr>
          <p:nvPr>
            <p:ph type="body" sz="half" idx="2"/>
          </p:nvPr>
        </p:nvSpPr>
        <p:spPr>
          <a:xfrm>
            <a:off x="827584" y="5445224"/>
            <a:ext cx="7391400" cy="648072"/>
          </a:xfrm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latin typeface="Monotype Corsiva" pitchFamily="66" charset="0"/>
              </a:rPr>
              <a:t>OBRADA METALA</a:t>
            </a:r>
            <a:endParaRPr lang="hr-HR" sz="3600" b="1" dirty="0"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5798" y="764704"/>
            <a:ext cx="3043411" cy="446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26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Prilagođeno 2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006600"/>
      </a:accent1>
      <a:accent2>
        <a:srgbClr val="4C004C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99CC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6454</TotalTime>
  <Words>103</Words>
  <Application>Microsoft Office PowerPoint</Application>
  <PresentationFormat>Prikaz na zaslonu (4:3)</PresentationFormat>
  <Paragraphs>55</Paragraphs>
  <Slides>17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18" baseType="lpstr">
      <vt:lpstr>NewsPrint</vt:lpstr>
      <vt:lpstr>TERENSKA NASTAVA 2012./2013.</vt:lpstr>
      <vt:lpstr>   TERENSKA NASTAVA</vt:lpstr>
      <vt:lpstr>   TERENSKA NASTAVA</vt:lpstr>
      <vt:lpstr>   TERENSKA NASTAVA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INFORMACIJE:</vt:lpstr>
      <vt:lpstr>PowerPointova prezentacija</vt:lpstr>
      <vt:lpstr>PowerPointova prezentacija</vt:lpstr>
    </vt:vector>
  </TitlesOfParts>
  <Company>NCTK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NACIONALNI CENTAR TEHNIČKE KULTURE</dc:title>
  <dc:creator>BILJANA</dc:creator>
  <cp:lastModifiedBy>Bunny</cp:lastModifiedBy>
  <cp:revision>253</cp:revision>
  <dcterms:created xsi:type="dcterms:W3CDTF">2011-12-27T15:08:55Z</dcterms:created>
  <dcterms:modified xsi:type="dcterms:W3CDTF">2012-09-12T11:05:52Z</dcterms:modified>
  <cp:contentStatus>Konačno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